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680C6A-5B33-93F4-D92E-5997D038382E}" v="107" dt="2023-03-27T18:05:40.151"/>
    <p1510:client id="{94200183-9ECE-07B7-2CB9-C5CEC3935B72}" v="1032" dt="2023-03-27T00:05:15.215"/>
    <p1510:client id="{DDB47AB1-80FA-EAED-01E0-630232452759}" v="684" dt="2023-03-26T22:49:59.2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3" descr="A picture containing website&#10;&#10;Description automatically generated">
            <a:extLst>
              <a:ext uri="{FF2B5EF4-FFF2-40B4-BE49-F238E27FC236}">
                <a16:creationId xmlns:a16="http://schemas.microsoft.com/office/drawing/2014/main" id="{E2F4DDEE-CD27-3363-ED99-8A05CF528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7" y="-2226"/>
            <a:ext cx="10381785" cy="5199061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CDC685B6-9FBF-49F6-DD7A-BB9DBFD7DA96}"/>
              </a:ext>
            </a:extLst>
          </p:cNvPr>
          <p:cNvSpPr/>
          <p:nvPr/>
        </p:nvSpPr>
        <p:spPr>
          <a:xfrm>
            <a:off x="10324170" y="-1"/>
            <a:ext cx="55756" cy="5194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675588C-70C2-3619-ABC6-419971D13B9E}"/>
              </a:ext>
            </a:extLst>
          </p:cNvPr>
          <p:cNvSpPr/>
          <p:nvPr/>
        </p:nvSpPr>
        <p:spPr>
          <a:xfrm>
            <a:off x="-1" y="-1"/>
            <a:ext cx="55756" cy="5194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E04A40A-CD64-772A-080E-A0D8668C1CAE}"/>
              </a:ext>
            </a:extLst>
          </p:cNvPr>
          <p:cNvSpPr/>
          <p:nvPr/>
        </p:nvSpPr>
        <p:spPr>
          <a:xfrm>
            <a:off x="0" y="0"/>
            <a:ext cx="10389218" cy="557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1C1575-B15C-E3DE-ED90-E659D53723A1}"/>
              </a:ext>
            </a:extLst>
          </p:cNvPr>
          <p:cNvSpPr/>
          <p:nvPr/>
        </p:nvSpPr>
        <p:spPr>
          <a:xfrm>
            <a:off x="55755" y="55756"/>
            <a:ext cx="10268414" cy="1393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51123A72-5F2C-4E59-A5A5-6E89656F50A2}"/>
              </a:ext>
            </a:extLst>
          </p:cNvPr>
          <p:cNvSpPr/>
          <p:nvPr/>
        </p:nvSpPr>
        <p:spPr>
          <a:xfrm>
            <a:off x="10324171" y="195145"/>
            <a:ext cx="520389" cy="335465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ket 34">
            <a:extLst>
              <a:ext uri="{FF2B5EF4-FFF2-40B4-BE49-F238E27FC236}">
                <a16:creationId xmlns:a16="http://schemas.microsoft.com/office/drawing/2014/main" id="{079E1EC1-28D8-63FD-FF74-E4B12423E3F6}"/>
              </a:ext>
            </a:extLst>
          </p:cNvPr>
          <p:cNvSpPr/>
          <p:nvPr/>
        </p:nvSpPr>
        <p:spPr>
          <a:xfrm rot="5400000">
            <a:off x="4952999" y="-1886415"/>
            <a:ext cx="483219" cy="10249828"/>
          </a:xfrm>
          <a:prstGeom prst="leftBracket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Brace 35">
            <a:extLst>
              <a:ext uri="{FF2B5EF4-FFF2-40B4-BE49-F238E27FC236}">
                <a16:creationId xmlns:a16="http://schemas.microsoft.com/office/drawing/2014/main" id="{8CD35DFA-5CB4-CB65-6CAE-6E075FBA6899}"/>
              </a:ext>
            </a:extLst>
          </p:cNvPr>
          <p:cNvSpPr/>
          <p:nvPr/>
        </p:nvSpPr>
        <p:spPr>
          <a:xfrm rot="5400000">
            <a:off x="1012902" y="-260196"/>
            <a:ext cx="631901" cy="2434682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Brace 36">
            <a:extLst>
              <a:ext uri="{FF2B5EF4-FFF2-40B4-BE49-F238E27FC236}">
                <a16:creationId xmlns:a16="http://schemas.microsoft.com/office/drawing/2014/main" id="{C4D7CE93-AE1C-04B1-9F38-CC62CED45E74}"/>
              </a:ext>
            </a:extLst>
          </p:cNvPr>
          <p:cNvSpPr/>
          <p:nvPr/>
        </p:nvSpPr>
        <p:spPr>
          <a:xfrm>
            <a:off x="7127487" y="761999"/>
            <a:ext cx="371707" cy="427463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86A8075-41C3-7CB1-5705-9250A7484794}"/>
              </a:ext>
            </a:extLst>
          </p:cNvPr>
          <p:cNvSpPr txBox="1"/>
          <p:nvPr/>
        </p:nvSpPr>
        <p:spPr>
          <a:xfrm>
            <a:off x="10760927" y="1681976"/>
            <a:ext cx="14310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cs typeface="Calibri"/>
              </a:rPr>
              <a:t>Height:600px</a:t>
            </a:r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B221AA8-D343-E19E-0AD9-F4D25A90AE46}"/>
              </a:ext>
            </a:extLst>
          </p:cNvPr>
          <p:cNvSpPr txBox="1"/>
          <p:nvPr/>
        </p:nvSpPr>
        <p:spPr>
          <a:xfrm>
            <a:off x="4070195" y="3150219"/>
            <a:ext cx="214660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 max-width: 100%</a:t>
            </a:r>
            <a:endParaRPr lang="en-US" dirty="0">
              <a:solidFill>
                <a:schemeClr val="bg1"/>
              </a:solidFill>
            </a:endParaRPr>
          </a:p>
          <a:p>
            <a:pPr algn="l"/>
            <a:endParaRPr lang="en-US" dirty="0">
              <a:cs typeface="Calibri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057C17-E890-FC63-89DE-F9D7501EE58F}"/>
              </a:ext>
            </a:extLst>
          </p:cNvPr>
          <p:cNvSpPr txBox="1"/>
          <p:nvPr/>
        </p:nvSpPr>
        <p:spPr>
          <a:xfrm>
            <a:off x="966439" y="1310267"/>
            <a:ext cx="1319560" cy="3717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 err="1">
                <a:solidFill>
                  <a:srgbClr val="000000"/>
                </a:solidFill>
                <a:cs typeface="Calibri"/>
              </a:rPr>
              <a:t>Menù</a:t>
            </a:r>
            <a:endParaRPr lang="en-US" dirty="0" err="1">
              <a:solidFill>
                <a:srgbClr val="000000"/>
              </a:solidFill>
            </a:endParaRPr>
          </a:p>
        </p:txBody>
      </p:sp>
      <p:sp>
        <p:nvSpPr>
          <p:cNvPr id="42" name="Right Brace 41">
            <a:extLst>
              <a:ext uri="{FF2B5EF4-FFF2-40B4-BE49-F238E27FC236}">
                <a16:creationId xmlns:a16="http://schemas.microsoft.com/office/drawing/2014/main" id="{3D60D9DE-E5CC-02C6-8949-DB5784C7A100}"/>
              </a:ext>
            </a:extLst>
          </p:cNvPr>
          <p:cNvSpPr/>
          <p:nvPr/>
        </p:nvSpPr>
        <p:spPr>
          <a:xfrm>
            <a:off x="2564780" y="213731"/>
            <a:ext cx="223024" cy="399585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C5673E9-110E-9A86-31BE-5A22669B986E}"/>
              </a:ext>
            </a:extLst>
          </p:cNvPr>
          <p:cNvSpPr txBox="1"/>
          <p:nvPr/>
        </p:nvSpPr>
        <p:spPr>
          <a:xfrm>
            <a:off x="2741341" y="241609"/>
            <a:ext cx="18213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cs typeface="Calibri"/>
              </a:rPr>
              <a:t>Height:10%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8EC60F-F65A-2A9C-CB41-52945108E849}"/>
              </a:ext>
            </a:extLst>
          </p:cNvPr>
          <p:cNvSpPr txBox="1"/>
          <p:nvPr/>
        </p:nvSpPr>
        <p:spPr>
          <a:xfrm>
            <a:off x="622609" y="678366"/>
            <a:ext cx="163551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  <a:cs typeface="Calibri"/>
              </a:rPr>
              <a:t>Width:100%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CF0C9D3-5399-8B5D-A2A1-DF5EFDCF5683}"/>
              </a:ext>
            </a:extLst>
          </p:cNvPr>
          <p:cNvSpPr txBox="1"/>
          <p:nvPr/>
        </p:nvSpPr>
        <p:spPr>
          <a:xfrm>
            <a:off x="55755" y="5278243"/>
            <a:ext cx="10333463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 err="1">
                <a:ea typeface="+mn-lt"/>
                <a:cs typeface="+mn-lt"/>
              </a:rPr>
              <a:t>L'Header</a:t>
            </a:r>
            <a:r>
              <a:rPr lang="en-US" dirty="0">
                <a:ea typeface="+mn-lt"/>
                <a:cs typeface="+mn-lt"/>
              </a:rPr>
              <a:t> è </a:t>
            </a:r>
            <a:r>
              <a:rPr lang="en-US" dirty="0" err="1">
                <a:ea typeface="+mn-lt"/>
                <a:cs typeface="+mn-lt"/>
              </a:rPr>
              <a:t>una</a:t>
            </a:r>
            <a:r>
              <a:rPr lang="en-US" dirty="0">
                <a:ea typeface="+mn-lt"/>
                <a:cs typeface="+mn-lt"/>
              </a:rPr>
              <a:t> flex-box </a:t>
            </a:r>
            <a:r>
              <a:rPr lang="en-US" dirty="0" err="1">
                <a:ea typeface="+mn-lt"/>
                <a:cs typeface="+mn-lt"/>
              </a:rPr>
              <a:t>contiene</a:t>
            </a:r>
            <a:r>
              <a:rPr lang="en-US" dirty="0">
                <a:ea typeface="+mn-lt"/>
                <a:cs typeface="+mn-lt"/>
              </a:rPr>
              <a:t> al </a:t>
            </a:r>
            <a:r>
              <a:rPr lang="en-US" dirty="0" err="1">
                <a:ea typeface="+mn-lt"/>
                <a:cs typeface="+mn-lt"/>
              </a:rPr>
              <a:t>suo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interno</a:t>
            </a:r>
            <a:r>
              <a:rPr lang="en-US" dirty="0">
                <a:ea typeface="+mn-lt"/>
                <a:cs typeface="+mn-lt"/>
              </a:rPr>
              <a:t> un </a:t>
            </a:r>
            <a:r>
              <a:rPr lang="en-US" dirty="0" err="1">
                <a:ea typeface="+mn-lt"/>
                <a:cs typeface="+mn-lt"/>
              </a:rPr>
              <a:t>menù</a:t>
            </a:r>
            <a:r>
              <a:rPr lang="en-US" dirty="0">
                <a:ea typeface="+mn-lt"/>
                <a:cs typeface="+mn-lt"/>
              </a:rPr>
              <a:t> di </a:t>
            </a:r>
            <a:r>
              <a:rPr lang="en-US" dirty="0" err="1">
                <a:ea typeface="+mn-lt"/>
                <a:cs typeface="+mn-lt"/>
              </a:rPr>
              <a:t>navigazione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che</a:t>
            </a:r>
            <a:r>
              <a:rPr lang="en-US" dirty="0">
                <a:ea typeface="+mn-lt"/>
                <a:cs typeface="+mn-lt"/>
              </a:rPr>
              <a:t> , il logo </a:t>
            </a:r>
            <a:r>
              <a:rPr lang="en-US" dirty="0" err="1">
                <a:ea typeface="+mn-lt"/>
                <a:cs typeface="+mn-lt"/>
              </a:rPr>
              <a:t>della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pagina</a:t>
            </a:r>
            <a:r>
              <a:rPr lang="en-US" dirty="0">
                <a:ea typeface="+mn-lt"/>
                <a:cs typeface="+mn-lt"/>
              </a:rPr>
              <a:t> web e lo </a:t>
            </a:r>
            <a:r>
              <a:rPr lang="en-US" dirty="0" err="1">
                <a:ea typeface="+mn-lt"/>
                <a:cs typeface="+mn-lt"/>
              </a:rPr>
              <a:t>sfondo</a:t>
            </a:r>
            <a:r>
              <a:rPr lang="en-US" dirty="0">
                <a:ea typeface="+mn-lt"/>
                <a:cs typeface="+mn-lt"/>
              </a:rPr>
              <a:t>. </a:t>
            </a:r>
            <a:r>
              <a:rPr lang="en-US" dirty="0">
                <a:cs typeface="Calibri"/>
              </a:rPr>
              <a:t> </a:t>
            </a:r>
            <a:endParaRPr lang="en-US" dirty="0"/>
          </a:p>
          <a:p>
            <a:pPr algn="ctr"/>
            <a:r>
              <a:rPr lang="en-US" dirty="0">
                <a:ea typeface="+mn-lt"/>
                <a:cs typeface="+mn-lt"/>
              </a:rPr>
              <a:t>Il </a:t>
            </a:r>
            <a:r>
              <a:rPr lang="en-US" dirty="0" err="1">
                <a:ea typeface="+mn-lt"/>
                <a:cs typeface="+mn-lt"/>
              </a:rPr>
              <a:t>menù</a:t>
            </a:r>
            <a:r>
              <a:rPr lang="en-US" dirty="0">
                <a:ea typeface="+mn-lt"/>
                <a:cs typeface="+mn-lt"/>
              </a:rPr>
              <a:t> è </a:t>
            </a:r>
            <a:r>
              <a:rPr lang="en-US" dirty="0" err="1">
                <a:ea typeface="+mn-lt"/>
                <a:cs typeface="+mn-lt"/>
              </a:rPr>
              <a:t>situato</a:t>
            </a:r>
            <a:r>
              <a:rPr lang="en-US" dirty="0">
                <a:ea typeface="+mn-lt"/>
                <a:cs typeface="+mn-lt"/>
              </a:rPr>
              <a:t> in alto in </a:t>
            </a:r>
            <a:r>
              <a:rPr lang="en-US" dirty="0" err="1">
                <a:ea typeface="+mn-lt"/>
                <a:cs typeface="+mn-lt"/>
              </a:rPr>
              <a:t>posizione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orizzontale</a:t>
            </a:r>
            <a:r>
              <a:rPr lang="en-US" dirty="0">
                <a:ea typeface="+mn-lt"/>
                <a:cs typeface="+mn-lt"/>
              </a:rPr>
              <a:t>, il </a:t>
            </a:r>
            <a:r>
              <a:rPr lang="en-US" dirty="0" err="1">
                <a:ea typeface="+mn-lt"/>
                <a:cs typeface="+mn-lt"/>
              </a:rPr>
              <a:t>menù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adatta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facilmente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dimensione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della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pagina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tramite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Css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sono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stati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applicati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elementi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grafici</a:t>
            </a:r>
            <a:r>
              <a:rPr lang="en-US" dirty="0">
                <a:cs typeface="Calibri"/>
              </a:rPr>
              <a:t> </a:t>
            </a:r>
            <a:endParaRPr lang="en-US" dirty="0"/>
          </a:p>
          <a:p>
            <a:endParaRPr lang="en-US"/>
          </a:p>
          <a:p>
            <a:pPr algn="l"/>
            <a:endParaRPr lang="en-US" dirty="0">
              <a:cs typeface="Calibri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6AF0B0F-8293-1645-0B33-EAE2ACCB7C21}"/>
              </a:ext>
            </a:extLst>
          </p:cNvPr>
          <p:cNvSpPr/>
          <p:nvPr/>
        </p:nvSpPr>
        <p:spPr>
          <a:xfrm>
            <a:off x="10575073" y="3893634"/>
            <a:ext cx="195146" cy="1486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4799BAA-DDE0-DC6B-8D35-891B88412C82}"/>
              </a:ext>
            </a:extLst>
          </p:cNvPr>
          <p:cNvSpPr txBox="1"/>
          <p:nvPr/>
        </p:nvSpPr>
        <p:spPr>
          <a:xfrm>
            <a:off x="10760927" y="3800707"/>
            <a:ext cx="143107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Margin: 10px</a:t>
            </a:r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F246FCA-3334-00D4-1459-67F5CCA6B58E}"/>
              </a:ext>
            </a:extLst>
          </p:cNvPr>
          <p:cNvSpPr/>
          <p:nvPr/>
        </p:nvSpPr>
        <p:spPr>
          <a:xfrm>
            <a:off x="10565780" y="4293219"/>
            <a:ext cx="195146" cy="1858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F3F2E3A-7163-A304-9B8C-CD87354BE317}"/>
              </a:ext>
            </a:extLst>
          </p:cNvPr>
          <p:cNvSpPr txBox="1"/>
          <p:nvPr/>
        </p:nvSpPr>
        <p:spPr>
          <a:xfrm>
            <a:off x="10770220" y="4200292"/>
            <a:ext cx="10965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Padding-top:25 </a:t>
            </a:r>
            <a:r>
              <a:rPr lang="en-US" dirty="0" err="1">
                <a:cs typeface="Calibri"/>
              </a:rPr>
              <a:t>px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12AA244C-BB9C-CFE5-B94A-3A564CC1E2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0259" y="647461"/>
            <a:ext cx="8316608" cy="4681359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A0CA3D-B2FE-78C0-834B-486CDE1A6F2D}"/>
              </a:ext>
            </a:extLst>
          </p:cNvPr>
          <p:cNvSpPr/>
          <p:nvPr/>
        </p:nvSpPr>
        <p:spPr>
          <a:xfrm>
            <a:off x="1905794" y="1349259"/>
            <a:ext cx="7920562" cy="104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B86B65-374F-2D86-B1DE-4CBC23C47434}"/>
              </a:ext>
            </a:extLst>
          </p:cNvPr>
          <p:cNvSpPr/>
          <p:nvPr/>
        </p:nvSpPr>
        <p:spPr>
          <a:xfrm>
            <a:off x="1905794" y="2150901"/>
            <a:ext cx="7920562" cy="104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79A450-2C4D-25CF-D528-26A78F14925E}"/>
              </a:ext>
            </a:extLst>
          </p:cNvPr>
          <p:cNvSpPr/>
          <p:nvPr/>
        </p:nvSpPr>
        <p:spPr>
          <a:xfrm>
            <a:off x="1905795" y="1453822"/>
            <a:ext cx="95848" cy="697079"/>
          </a:xfrm>
          <a:prstGeom prst="rect">
            <a:avLst/>
          </a:prstGeom>
          <a:solidFill>
            <a:srgbClr val="ED7D31">
              <a:alpha val="2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04DF4C-3D77-5C97-C705-5FCF1FDAA12D}"/>
              </a:ext>
            </a:extLst>
          </p:cNvPr>
          <p:cNvSpPr/>
          <p:nvPr/>
        </p:nvSpPr>
        <p:spPr>
          <a:xfrm>
            <a:off x="2001644" y="1453822"/>
            <a:ext cx="7824713" cy="697078"/>
          </a:xfrm>
          <a:prstGeom prst="rect">
            <a:avLst/>
          </a:prstGeom>
          <a:solidFill>
            <a:srgbClr val="DAE3F3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25EC6F-4571-0857-76F6-BB64F7E4B10E}"/>
              </a:ext>
            </a:extLst>
          </p:cNvPr>
          <p:cNvSpPr/>
          <p:nvPr/>
        </p:nvSpPr>
        <p:spPr>
          <a:xfrm>
            <a:off x="10202775" y="643467"/>
            <a:ext cx="156843" cy="148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A93061-4C2C-E9B4-768C-DA5913D7FDDA}"/>
              </a:ext>
            </a:extLst>
          </p:cNvPr>
          <p:cNvSpPr txBox="1"/>
          <p:nvPr/>
        </p:nvSpPr>
        <p:spPr>
          <a:xfrm>
            <a:off x="1870941" y="5348752"/>
            <a:ext cx="8373664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850392">
              <a:spcAft>
                <a:spcPts val="600"/>
              </a:spcAft>
            </a:pPr>
            <a:r>
              <a:rPr lang="it-IT" sz="1650" kern="1200" noProof="1">
                <a:latin typeface="+mn-lt"/>
                <a:ea typeface="+mn-ea"/>
                <a:cs typeface="Calibri"/>
              </a:rPr>
              <a:t>La pagina web è caratterizzata successivamente dalla presenza di un'introduzione dei contenuti trattati, </a:t>
            </a:r>
            <a:r>
              <a:rPr lang="it-IT" sz="1650" noProof="1">
                <a:cs typeface="Calibri"/>
              </a:rPr>
              <a:t>di una</a:t>
            </a:r>
            <a:r>
              <a:rPr lang="it-IT" sz="1650" kern="1200" noProof="1">
                <a:latin typeface="+mn-lt"/>
                <a:ea typeface="+mn-ea"/>
                <a:cs typeface="Calibri"/>
              </a:rPr>
              <a:t> lista non ordinata che fa si che </a:t>
            </a:r>
            <a:r>
              <a:rPr lang="it-IT" sz="1650" noProof="1">
                <a:cs typeface="Calibri"/>
              </a:rPr>
              <a:t>i</a:t>
            </a:r>
            <a:r>
              <a:rPr lang="it-IT" sz="1650" kern="1200" noProof="1">
                <a:latin typeface="+mn-lt"/>
                <a:ea typeface="+mn-ea"/>
                <a:cs typeface="Calibri"/>
              </a:rPr>
              <a:t> link si colleghino agli 'id' degli 'Articoli', da un 'contenuto'</a:t>
            </a:r>
            <a:r>
              <a:rPr lang="it-IT" sz="1650" noProof="1">
                <a:cs typeface="Calibri"/>
              </a:rPr>
              <a:t> che</a:t>
            </a:r>
            <a:r>
              <a:rPr lang="it-IT" sz="1650" kern="1200" noProof="1">
                <a:latin typeface="+mn-lt"/>
                <a:ea typeface="+mn-ea"/>
                <a:cs typeface="Calibri"/>
              </a:rPr>
              <a:t> </a:t>
            </a:r>
            <a:r>
              <a:rPr lang="it-IT" sz="1650" noProof="1">
                <a:cs typeface="Calibri"/>
              </a:rPr>
              <a:t>conterrà delle foto e del testo </a:t>
            </a:r>
            <a:r>
              <a:rPr lang="it-IT" sz="1650" kern="1200" noProof="1">
                <a:latin typeface="+mn-lt"/>
                <a:ea typeface="+mn-ea"/>
                <a:cs typeface="Calibri"/>
              </a:rPr>
              <a:t>nel quale vengono descritti 5 luoghi più particolari del Giappone</a:t>
            </a:r>
            <a:endParaRPr lang="it-IT" sz="1650" noProof="1"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900962-6607-E291-631C-6C603540EB37}"/>
              </a:ext>
            </a:extLst>
          </p:cNvPr>
          <p:cNvSpPr txBox="1"/>
          <p:nvPr/>
        </p:nvSpPr>
        <p:spPr>
          <a:xfrm>
            <a:off x="10314878" y="529683"/>
            <a:ext cx="10129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cs typeface="Calibri"/>
              </a:rPr>
              <a:t>margin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C36002-A589-00A8-F631-D8304C253C29}"/>
              </a:ext>
            </a:extLst>
          </p:cNvPr>
          <p:cNvSpPr/>
          <p:nvPr/>
        </p:nvSpPr>
        <p:spPr>
          <a:xfrm>
            <a:off x="10203365" y="957146"/>
            <a:ext cx="157976" cy="157976"/>
          </a:xfrm>
          <a:prstGeom prst="rect">
            <a:avLst/>
          </a:prstGeom>
          <a:solidFill>
            <a:srgbClr val="ED7D31">
              <a:alpha val="3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EBB533-F754-9C97-1C42-214B27B4CA7E}"/>
              </a:ext>
            </a:extLst>
          </p:cNvPr>
          <p:cNvSpPr txBox="1"/>
          <p:nvPr/>
        </p:nvSpPr>
        <p:spPr>
          <a:xfrm>
            <a:off x="10314878" y="845635"/>
            <a:ext cx="120804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cs typeface="Calibri"/>
              </a:rPr>
              <a:t>border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D8184A4-BA98-AB7B-2FDB-7DFD0529A463}"/>
              </a:ext>
            </a:extLst>
          </p:cNvPr>
          <p:cNvSpPr/>
          <p:nvPr/>
        </p:nvSpPr>
        <p:spPr>
          <a:xfrm>
            <a:off x="10203365" y="1291682"/>
            <a:ext cx="157976" cy="157976"/>
          </a:xfrm>
          <a:prstGeom prst="rect">
            <a:avLst/>
          </a:prstGeom>
          <a:solidFill>
            <a:srgbClr val="DAE3F3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13FA2-8CFF-4A26-EA71-4EF5D0491226}"/>
              </a:ext>
            </a:extLst>
          </p:cNvPr>
          <p:cNvSpPr txBox="1"/>
          <p:nvPr/>
        </p:nvSpPr>
        <p:spPr>
          <a:xfrm>
            <a:off x="10333463" y="1161583"/>
            <a:ext cx="11801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noProof="1">
                <a:cs typeface="Calibri"/>
              </a:rPr>
              <a:t>contenuto</a:t>
            </a:r>
          </a:p>
        </p:txBody>
      </p:sp>
    </p:spTree>
    <p:extLst>
      <p:ext uri="{BB962C8B-B14F-4D97-AF65-F5344CB8AC3E}">
        <p14:creationId xmlns:p14="http://schemas.microsoft.com/office/powerpoint/2010/main" val="1001619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Text, letter&#10;&#10;Description automatically generated">
            <a:extLst>
              <a:ext uri="{FF2B5EF4-FFF2-40B4-BE49-F238E27FC236}">
                <a16:creationId xmlns:a16="http://schemas.microsoft.com/office/drawing/2014/main" id="{F3D729AE-1E20-F66A-FA05-6C10E40ED4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7988" y="1844675"/>
            <a:ext cx="4713288" cy="1836738"/>
          </a:xfrm>
          <a:prstGeom prst="rect">
            <a:avLst/>
          </a:prstGeo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739212EC-5869-5A0E-D741-140A2C473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0013" y="1844675"/>
            <a:ext cx="4059238" cy="1836738"/>
          </a:xfrm>
          <a:prstGeom prst="rect">
            <a:avLst/>
          </a:prstGeom>
        </p:spPr>
      </p:pic>
      <p:pic>
        <p:nvPicPr>
          <p:cNvPr id="3" name="Picture 7" descr="Text&#10;&#10;Description automatically generated">
            <a:extLst>
              <a:ext uri="{FF2B5EF4-FFF2-40B4-BE49-F238E27FC236}">
                <a16:creationId xmlns:a16="http://schemas.microsoft.com/office/drawing/2014/main" id="{957260AC-517C-C280-D0D6-BAB232DB9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7988" y="3741738"/>
            <a:ext cx="3238744" cy="1275251"/>
          </a:xfrm>
          <a:prstGeom prst="rect">
            <a:avLst/>
          </a:prstGeom>
        </p:spPr>
      </p:pic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37EC345-A539-1243-C887-A27208FB55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7988" y="5085496"/>
            <a:ext cx="3238744" cy="1550865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B6F97AC4-95A1-14D0-3616-FF17A5FBC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6161" y="3741738"/>
            <a:ext cx="5602166" cy="2406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8DD6C7-8324-6A4C-E98A-BCADC2ED7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 kern="1200" noProof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 questa sezione si trova il contenuto del sito. Per il layout è stato utilizzato Css. Il testo e le immagini si adattano alla dimensione della viewport</a:t>
            </a:r>
          </a:p>
        </p:txBody>
      </p:sp>
    </p:spTree>
    <p:extLst>
      <p:ext uri="{BB962C8B-B14F-4D97-AF65-F5344CB8AC3E}">
        <p14:creationId xmlns:p14="http://schemas.microsoft.com/office/powerpoint/2010/main" val="856752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83A872-B99A-F07D-5F8D-192EB8590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3" y="4124533"/>
            <a:ext cx="12189408" cy="163896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2600" dirty="0" err="1">
                <a:ea typeface="+mj-lt"/>
                <a:cs typeface="+mj-lt"/>
              </a:rPr>
              <a:t>Creazione</a:t>
            </a:r>
            <a:r>
              <a:rPr lang="en-US" sz="2600" dirty="0">
                <a:ea typeface="+mj-lt"/>
                <a:cs typeface="+mj-lt"/>
              </a:rPr>
              <a:t> del footer </a:t>
            </a:r>
            <a:r>
              <a:rPr lang="en-US" sz="2600" dirty="0" err="1">
                <a:ea typeface="+mj-lt"/>
                <a:cs typeface="+mj-lt"/>
              </a:rPr>
              <a:t>alla</a:t>
            </a:r>
            <a:r>
              <a:rPr lang="en-US" sz="2600" dirty="0">
                <a:ea typeface="+mj-lt"/>
                <a:cs typeface="+mj-lt"/>
              </a:rPr>
              <a:t> fine </a:t>
            </a:r>
            <a:r>
              <a:rPr lang="en-US" sz="2600" dirty="0" err="1">
                <a:ea typeface="+mj-lt"/>
                <a:cs typeface="+mj-lt"/>
              </a:rPr>
              <a:t>della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pagina</a:t>
            </a:r>
            <a:r>
              <a:rPr lang="en-US" sz="2600" dirty="0">
                <a:ea typeface="+mj-lt"/>
                <a:cs typeface="+mj-lt"/>
              </a:rPr>
              <a:t> web, il footer </a:t>
            </a:r>
            <a:r>
              <a:rPr lang="en-US" sz="2600" dirty="0" err="1">
                <a:ea typeface="+mj-lt"/>
                <a:cs typeface="+mj-lt"/>
              </a:rPr>
              <a:t>si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adatta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alla</a:t>
            </a:r>
            <a:r>
              <a:rPr lang="en-US" sz="2600" dirty="0">
                <a:ea typeface="+mj-lt"/>
                <a:cs typeface="+mj-lt"/>
              </a:rPr>
              <a:t> viewport.</a:t>
            </a:r>
            <a:endParaRPr lang="en-US" dirty="0"/>
          </a:p>
          <a:p>
            <a:pPr algn="ctr"/>
            <a:r>
              <a:rPr lang="en-US" sz="2600" dirty="0">
                <a:ea typeface="+mj-lt"/>
                <a:cs typeface="+mj-lt"/>
              </a:rPr>
              <a:t>        Il footer è </a:t>
            </a:r>
            <a:r>
              <a:rPr lang="en-US" sz="2600" dirty="0" err="1">
                <a:ea typeface="+mj-lt"/>
                <a:cs typeface="+mj-lt"/>
              </a:rPr>
              <a:t>diviso</a:t>
            </a:r>
            <a:r>
              <a:rPr lang="en-US" sz="2600" dirty="0">
                <a:ea typeface="+mj-lt"/>
                <a:cs typeface="+mj-lt"/>
              </a:rPr>
              <a:t> in diverse </a:t>
            </a:r>
            <a:r>
              <a:rPr lang="en-US" sz="2600" dirty="0" err="1">
                <a:ea typeface="+mj-lt"/>
                <a:cs typeface="+mj-lt"/>
              </a:rPr>
              <a:t>sezioni</a:t>
            </a:r>
            <a:r>
              <a:rPr lang="en-US" sz="2600" dirty="0">
                <a:ea typeface="+mj-lt"/>
                <a:cs typeface="+mj-lt"/>
              </a:rPr>
              <a:t>, la prima </a:t>
            </a:r>
            <a:r>
              <a:rPr lang="en-US" sz="2600" dirty="0" err="1">
                <a:ea typeface="+mj-lt"/>
                <a:cs typeface="+mj-lt"/>
              </a:rPr>
              <a:t>sezione</a:t>
            </a:r>
            <a:r>
              <a:rPr lang="en-US" sz="2600" dirty="0">
                <a:ea typeface="+mj-lt"/>
                <a:cs typeface="+mj-lt"/>
              </a:rPr>
              <a:t> è </a:t>
            </a:r>
            <a:r>
              <a:rPr lang="en-US" sz="2600" dirty="0" err="1">
                <a:ea typeface="+mj-lt"/>
                <a:cs typeface="+mj-lt"/>
              </a:rPr>
              <a:t>una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lista</a:t>
            </a:r>
            <a:r>
              <a:rPr lang="en-US" sz="2600" dirty="0">
                <a:ea typeface="+mj-lt"/>
                <a:cs typeface="+mj-lt"/>
              </a:rPr>
              <a:t> non </a:t>
            </a:r>
            <a:r>
              <a:rPr lang="en-US" sz="2600" dirty="0" err="1">
                <a:ea typeface="+mj-lt"/>
                <a:cs typeface="+mj-lt"/>
              </a:rPr>
              <a:t>ordinata</a:t>
            </a:r>
            <a:r>
              <a:rPr lang="en-US" sz="2600" dirty="0">
                <a:ea typeface="+mj-lt"/>
                <a:cs typeface="+mj-lt"/>
              </a:rPr>
              <a:t>, </a:t>
            </a:r>
            <a:endParaRPr lang="en-US"/>
          </a:p>
          <a:p>
            <a:pPr algn="ctr"/>
            <a:r>
              <a:rPr lang="en-US" sz="2600" dirty="0">
                <a:ea typeface="+mj-lt"/>
                <a:cs typeface="+mj-lt"/>
              </a:rPr>
              <a:t>        </a:t>
            </a:r>
            <a:r>
              <a:rPr lang="en-US" sz="2600" dirty="0" err="1">
                <a:ea typeface="+mj-lt"/>
                <a:cs typeface="+mj-lt"/>
              </a:rPr>
              <a:t>nella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seconda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sezione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si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trova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un'immagine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assieme</a:t>
            </a:r>
            <a:r>
              <a:rPr lang="en-US" sz="2600" dirty="0">
                <a:ea typeface="+mj-lt"/>
                <a:cs typeface="+mj-lt"/>
              </a:rPr>
              <a:t> al Nome, </a:t>
            </a:r>
            <a:r>
              <a:rPr lang="en-US" sz="2600" dirty="0" err="1">
                <a:ea typeface="+mj-lt"/>
                <a:cs typeface="+mj-lt"/>
              </a:rPr>
              <a:t>Cognome</a:t>
            </a:r>
            <a:r>
              <a:rPr lang="en-US" sz="2600" dirty="0">
                <a:ea typeface="+mj-lt"/>
                <a:cs typeface="+mj-lt"/>
              </a:rPr>
              <a:t> e </a:t>
            </a:r>
            <a:r>
              <a:rPr lang="en-US" sz="2600" dirty="0" err="1">
                <a:ea typeface="+mj-lt"/>
                <a:cs typeface="+mj-lt"/>
              </a:rPr>
              <a:t>N.Matricola</a:t>
            </a:r>
            <a:r>
              <a:rPr lang="en-US" sz="2600" dirty="0">
                <a:ea typeface="+mj-lt"/>
                <a:cs typeface="+mj-lt"/>
              </a:rPr>
              <a:t>,</a:t>
            </a:r>
            <a:endParaRPr lang="en-US" dirty="0"/>
          </a:p>
          <a:p>
            <a:pPr algn="ctr"/>
            <a:r>
              <a:rPr lang="en-US" sz="2600" dirty="0">
                <a:ea typeface="+mj-lt"/>
                <a:cs typeface="+mj-lt"/>
              </a:rPr>
              <a:t>        </a:t>
            </a:r>
            <a:r>
              <a:rPr lang="en-US" sz="2600" dirty="0" err="1">
                <a:ea typeface="+mj-lt"/>
                <a:cs typeface="+mj-lt"/>
              </a:rPr>
              <a:t>mentre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nell'ultima</a:t>
            </a:r>
            <a:r>
              <a:rPr lang="en-US" sz="2600" dirty="0">
                <a:ea typeface="+mj-lt"/>
                <a:cs typeface="+mj-lt"/>
              </a:rPr>
              <a:t> </a:t>
            </a:r>
            <a:r>
              <a:rPr lang="en-US" sz="2600" dirty="0" err="1">
                <a:ea typeface="+mj-lt"/>
                <a:cs typeface="+mj-lt"/>
              </a:rPr>
              <a:t>sezione</a:t>
            </a:r>
            <a:r>
              <a:rPr lang="en-US" sz="2600" dirty="0">
                <a:ea typeface="+mj-lt"/>
                <a:cs typeface="+mj-lt"/>
              </a:rPr>
              <a:t> vi è la data</a:t>
            </a:r>
            <a:endParaRPr lang="en-US" dirty="0"/>
          </a:p>
          <a:p>
            <a:pPr algn="ctr"/>
            <a:endParaRPr lang="en-US" sz="2600" kern="1200" dirty="0">
              <a:latin typeface="+mj-lt"/>
              <a:cs typeface="Calibri Light"/>
            </a:endParaRPr>
          </a:p>
        </p:txBody>
      </p:sp>
      <p:pic>
        <p:nvPicPr>
          <p:cNvPr id="6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A39DD0E0-9E9C-1C88-886A-C26C66F45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767" y="54362"/>
            <a:ext cx="8273562" cy="3933850"/>
          </a:xfrm>
          <a:prstGeom prst="rect">
            <a:avLst/>
          </a:prstGeom>
        </p:spPr>
      </p:pic>
      <p:sp>
        <p:nvSpPr>
          <p:cNvPr id="41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C38EC956-0232-9E3C-10BD-2B16DD9FA298}"/>
              </a:ext>
            </a:extLst>
          </p:cNvPr>
          <p:cNvSpPr/>
          <p:nvPr/>
        </p:nvSpPr>
        <p:spPr>
          <a:xfrm>
            <a:off x="10023231" y="791307"/>
            <a:ext cx="420076" cy="319453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F320EF-68BC-BF71-A4EE-CDEB1FBB702A}"/>
              </a:ext>
            </a:extLst>
          </p:cNvPr>
          <p:cNvSpPr txBox="1"/>
          <p:nvPr/>
        </p:nvSpPr>
        <p:spPr>
          <a:xfrm>
            <a:off x="10404230" y="2207845"/>
            <a:ext cx="162169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Height: 545.172 </a:t>
            </a:r>
            <a:r>
              <a:rPr lang="en-US" dirty="0" err="1">
                <a:cs typeface="Calibri"/>
              </a:rPr>
              <a:t>px</a:t>
            </a:r>
            <a:endParaRPr lang="en-US" dirty="0">
              <a:cs typeface="Calibri"/>
            </a:endParaRPr>
          </a:p>
        </p:txBody>
      </p:sp>
      <p:sp>
        <p:nvSpPr>
          <p:cNvPr id="10" name="Right Bracket 9">
            <a:extLst>
              <a:ext uri="{FF2B5EF4-FFF2-40B4-BE49-F238E27FC236}">
                <a16:creationId xmlns:a16="http://schemas.microsoft.com/office/drawing/2014/main" id="{C27A6742-BC41-731C-BE16-77A3CBBA41BE}"/>
              </a:ext>
            </a:extLst>
          </p:cNvPr>
          <p:cNvSpPr/>
          <p:nvPr/>
        </p:nvSpPr>
        <p:spPr>
          <a:xfrm rot="5400000">
            <a:off x="5827344" y="-3160348"/>
            <a:ext cx="302847" cy="8206154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92D6A1-161A-ED25-BC01-73B8A3BC3906}"/>
              </a:ext>
            </a:extLst>
          </p:cNvPr>
          <p:cNvSpPr txBox="1"/>
          <p:nvPr/>
        </p:nvSpPr>
        <p:spPr>
          <a:xfrm>
            <a:off x="7131538" y="791308"/>
            <a:ext cx="21101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Width: 100%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09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In questa sezione si trova il contenuto del sito. Per il layout è stato utilizzato Css. Il testo e le immagini si adattano alla dimensione della viewport</vt:lpstr>
      <vt:lpstr>Creazione del footer alla fine della pagina web, il footer si adatta alla viewport.         Il footer è diviso in diverse sezioni, la prima sezione è una lista non ordinata,          nella seconda sezione si trova un'immagine assieme al Nome, Cognome e N.Matricola,         mentre nell'ultima sezione vi è la data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503</cp:revision>
  <dcterms:created xsi:type="dcterms:W3CDTF">2023-03-26T21:25:21Z</dcterms:created>
  <dcterms:modified xsi:type="dcterms:W3CDTF">2023-03-27T18:07:19Z</dcterms:modified>
</cp:coreProperties>
</file>

<file path=docProps/thumbnail.jpeg>
</file>